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sldIdLst>
    <p:sldId id="260" r:id="rId5"/>
    <p:sldId id="269" r:id="rId6"/>
    <p:sldId id="256" r:id="rId7"/>
    <p:sldId id="262" r:id="rId8"/>
    <p:sldId id="257" r:id="rId9"/>
    <p:sldId id="258" r:id="rId10"/>
    <p:sldId id="25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887"/>
    <a:srgbClr val="759FAF"/>
    <a:srgbClr val="333E48"/>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11"/>
    <p:restoredTop sz="93529"/>
  </p:normalViewPr>
  <p:slideViewPr>
    <p:cSldViewPr snapToGrid="0" snapToObjects="1" showGuides="1">
      <p:cViewPr varScale="1">
        <p:scale>
          <a:sx n="103" d="100"/>
          <a:sy n="103" d="100"/>
        </p:scale>
        <p:origin x="12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Brennan" userId="1126c380-60c2-4c77-a23d-836757607f3b" providerId="ADAL" clId="{DBD42D13-5E6C-4B33-8251-AB8417ABC722}"/>
    <pc:docChg chg="undo custSel modSld">
      <pc:chgData name="Michelle Brennan" userId="1126c380-60c2-4c77-a23d-836757607f3b" providerId="ADAL" clId="{DBD42D13-5E6C-4B33-8251-AB8417ABC722}" dt="2025-03-26T19:29:03.928" v="127" actId="207"/>
      <pc:docMkLst>
        <pc:docMk/>
      </pc:docMkLst>
      <pc:sldChg chg="modSp mod">
        <pc:chgData name="Michelle Brennan" userId="1126c380-60c2-4c77-a23d-836757607f3b" providerId="ADAL" clId="{DBD42D13-5E6C-4B33-8251-AB8417ABC722}" dt="2025-03-26T19:29:03.928" v="127" actId="207"/>
        <pc:sldMkLst>
          <pc:docMk/>
          <pc:sldMk cId="2071979083" sldId="269"/>
        </pc:sldMkLst>
        <pc:spChg chg="mod">
          <ac:chgData name="Michelle Brennan" userId="1126c380-60c2-4c77-a23d-836757607f3b" providerId="ADAL" clId="{DBD42D13-5E6C-4B33-8251-AB8417ABC722}" dt="2025-03-26T19:29:03.928" v="127" actId="207"/>
          <ac:spMkLst>
            <pc:docMk/>
            <pc:sldMk cId="2071979083" sldId="269"/>
            <ac:spMk id="4" creationId="{00000000-0000-0000-0000-000000000000}"/>
          </ac:spMkLst>
        </pc:spChg>
        <pc:spChg chg="mod">
          <ac:chgData name="Michelle Brennan" userId="1126c380-60c2-4c77-a23d-836757607f3b" providerId="ADAL" clId="{DBD42D13-5E6C-4B33-8251-AB8417ABC722}" dt="2025-03-26T19:27:12.925" v="63" actId="20577"/>
          <ac:spMkLst>
            <pc:docMk/>
            <pc:sldMk cId="2071979083" sldId="269"/>
            <ac:spMk id="30" creationId="{00000000-0000-0000-0000-000000000000}"/>
          </ac:spMkLst>
        </pc:spChg>
        <pc:spChg chg="mod">
          <ac:chgData name="Michelle Brennan" userId="1126c380-60c2-4c77-a23d-836757607f3b" providerId="ADAL" clId="{DBD42D13-5E6C-4B33-8251-AB8417ABC722}" dt="2025-03-26T19:28:34.270" v="126" actId="115"/>
          <ac:spMkLst>
            <pc:docMk/>
            <pc:sldMk cId="2071979083" sldId="269"/>
            <ac:spMk id="38" creationId="{00000000-0000-0000-0000-000000000000}"/>
          </ac:spMkLst>
        </pc:spChg>
        <pc:spChg chg="mod">
          <ac:chgData name="Michelle Brennan" userId="1126c380-60c2-4c77-a23d-836757607f3b" providerId="ADAL" clId="{DBD42D13-5E6C-4B33-8251-AB8417ABC722}" dt="2025-03-26T19:28:25.825" v="125" actId="1076"/>
          <ac:spMkLst>
            <pc:docMk/>
            <pc:sldMk cId="2071979083" sldId="269"/>
            <ac:spMk id="44"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759FAF"/>
              </a:solidFill>
              <a:ln w="19050">
                <a:solidFill>
                  <a:schemeClr val="lt1"/>
                </a:solidFill>
              </a:ln>
              <a:effectLst/>
            </c:spPr>
            <c:extLst>
              <c:ext xmlns:c16="http://schemas.microsoft.com/office/drawing/2014/chart" uri="{C3380CC4-5D6E-409C-BE32-E72D297353CC}">
                <c16:uniqueId val="{00000001-C342-4D88-B87D-414CAAA17FE1}"/>
              </c:ext>
            </c:extLst>
          </c:dPt>
          <c:dPt>
            <c:idx val="1"/>
            <c:bubble3D val="0"/>
            <c:spPr>
              <a:solidFill>
                <a:schemeClr val="bg1"/>
              </a:solidFill>
              <a:ln w="19050">
                <a:solidFill>
                  <a:schemeClr val="lt1"/>
                </a:solidFill>
              </a:ln>
              <a:effectLst/>
            </c:spPr>
            <c:extLst>
              <c:ext xmlns:c16="http://schemas.microsoft.com/office/drawing/2014/chart" uri="{C3380CC4-5D6E-409C-BE32-E72D297353CC}">
                <c16:uniqueId val="{00000003-C342-4D88-B87D-414CAAA17FE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342-4D88-B87D-414CAAA17FE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342-4D88-B87D-414CAAA17FE1}"/>
              </c:ext>
            </c:extLst>
          </c:dPt>
          <c:cat>
            <c:strRef>
              <c:f>Sheet1!$A$2:$A$5</c:f>
              <c:strCache>
                <c:ptCount val="2"/>
                <c:pt idx="0">
                  <c:v>1st Qtr</c:v>
                </c:pt>
                <c:pt idx="1">
                  <c:v>2nd Qtr</c:v>
                </c:pt>
              </c:strCache>
            </c:strRef>
          </c:cat>
          <c:val>
            <c:numRef>
              <c:f>Sheet1!$B$2:$B$5</c:f>
              <c:numCache>
                <c:formatCode>General</c:formatCode>
                <c:ptCount val="4"/>
                <c:pt idx="0">
                  <c:v>92</c:v>
                </c:pt>
                <c:pt idx="1">
                  <c:v>8</c:v>
                </c:pt>
              </c:numCache>
            </c:numRef>
          </c:val>
          <c:extLst>
            <c:ext xmlns:c16="http://schemas.microsoft.com/office/drawing/2014/chart" uri="{C3380CC4-5D6E-409C-BE32-E72D297353CC}">
              <c16:uniqueId val="{00000008-C342-4D88-B87D-414CAAA17FE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759FAF"/>
              </a:solidFill>
              <a:ln w="19050">
                <a:solidFill>
                  <a:schemeClr val="lt1"/>
                </a:solidFill>
              </a:ln>
              <a:effectLst/>
            </c:spPr>
            <c:extLst>
              <c:ext xmlns:c16="http://schemas.microsoft.com/office/drawing/2014/chart" uri="{C3380CC4-5D6E-409C-BE32-E72D297353CC}">
                <c16:uniqueId val="{00000001-A854-4839-A157-909535DEA431}"/>
              </c:ext>
            </c:extLst>
          </c:dPt>
          <c:dPt>
            <c:idx val="1"/>
            <c:bubble3D val="0"/>
            <c:spPr>
              <a:solidFill>
                <a:schemeClr val="bg1"/>
              </a:solidFill>
              <a:ln w="19050">
                <a:solidFill>
                  <a:schemeClr val="lt1"/>
                </a:solidFill>
              </a:ln>
              <a:effectLst/>
            </c:spPr>
            <c:extLst>
              <c:ext xmlns:c16="http://schemas.microsoft.com/office/drawing/2014/chart" uri="{C3380CC4-5D6E-409C-BE32-E72D297353CC}">
                <c16:uniqueId val="{00000003-A854-4839-A157-909535DEA43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854-4839-A157-909535DEA43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854-4839-A157-909535DEA431}"/>
              </c:ext>
            </c:extLst>
          </c:dPt>
          <c:cat>
            <c:strRef>
              <c:f>Sheet1!$A$2:$A$5</c:f>
              <c:strCache>
                <c:ptCount val="2"/>
                <c:pt idx="0">
                  <c:v>1st Qtr</c:v>
                </c:pt>
                <c:pt idx="1">
                  <c:v>2nd Qtr</c:v>
                </c:pt>
              </c:strCache>
            </c:strRef>
          </c:cat>
          <c:val>
            <c:numRef>
              <c:f>Sheet1!$B$2:$B$5</c:f>
              <c:numCache>
                <c:formatCode>General</c:formatCode>
                <c:ptCount val="4"/>
                <c:pt idx="0">
                  <c:v>73</c:v>
                </c:pt>
                <c:pt idx="1">
                  <c:v>17</c:v>
                </c:pt>
              </c:numCache>
            </c:numRef>
          </c:val>
          <c:extLst>
            <c:ext xmlns:c16="http://schemas.microsoft.com/office/drawing/2014/chart" uri="{C3380CC4-5D6E-409C-BE32-E72D297353CC}">
              <c16:uniqueId val="{00000008-A854-4839-A157-909535DEA43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759FAF"/>
              </a:solidFill>
              <a:ln w="19050">
                <a:solidFill>
                  <a:schemeClr val="lt1"/>
                </a:solidFill>
              </a:ln>
              <a:effectLst/>
            </c:spPr>
            <c:extLst>
              <c:ext xmlns:c16="http://schemas.microsoft.com/office/drawing/2014/chart" uri="{C3380CC4-5D6E-409C-BE32-E72D297353CC}">
                <c16:uniqueId val="{00000001-F76A-45B8-8CAA-6687684805A1}"/>
              </c:ext>
            </c:extLst>
          </c:dPt>
          <c:dPt>
            <c:idx val="1"/>
            <c:bubble3D val="0"/>
            <c:spPr>
              <a:solidFill>
                <a:schemeClr val="bg1"/>
              </a:solidFill>
              <a:ln w="19050">
                <a:solidFill>
                  <a:schemeClr val="lt1"/>
                </a:solidFill>
              </a:ln>
              <a:effectLst/>
            </c:spPr>
            <c:extLst>
              <c:ext xmlns:c16="http://schemas.microsoft.com/office/drawing/2014/chart" uri="{C3380CC4-5D6E-409C-BE32-E72D297353CC}">
                <c16:uniqueId val="{00000003-F76A-45B8-8CAA-6687684805A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76A-45B8-8CAA-6687684805A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76A-45B8-8CAA-6687684805A1}"/>
              </c:ext>
            </c:extLst>
          </c:dPt>
          <c:cat>
            <c:strRef>
              <c:f>Sheet1!$A$2:$A$5</c:f>
              <c:strCache>
                <c:ptCount val="2"/>
                <c:pt idx="0">
                  <c:v>1st Qtr</c:v>
                </c:pt>
                <c:pt idx="1">
                  <c:v>2nd Qtr</c:v>
                </c:pt>
              </c:strCache>
            </c:strRef>
          </c:cat>
          <c:val>
            <c:numRef>
              <c:f>Sheet1!$B$2:$B$5</c:f>
              <c:numCache>
                <c:formatCode>General</c:formatCode>
                <c:ptCount val="4"/>
                <c:pt idx="0">
                  <c:v>79</c:v>
                </c:pt>
                <c:pt idx="1">
                  <c:v>11</c:v>
                </c:pt>
              </c:numCache>
            </c:numRef>
          </c:val>
          <c:extLst>
            <c:ext xmlns:c16="http://schemas.microsoft.com/office/drawing/2014/chart" uri="{C3380CC4-5D6E-409C-BE32-E72D297353CC}">
              <c16:uniqueId val="{00000008-F76A-45B8-8CAA-6687684805A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838057-EDB2-3749-B39D-5D0A9EC3E1B4}"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00F18B-0B91-2B45-95B1-69DE01E08348}" type="slidenum">
              <a:rPr lang="en-US" smtClean="0"/>
              <a:t>‹#›</a:t>
            </a:fld>
            <a:endParaRPr lang="en-US"/>
          </a:p>
        </p:txBody>
      </p:sp>
    </p:spTree>
    <p:extLst>
      <p:ext uri="{BB962C8B-B14F-4D97-AF65-F5344CB8AC3E}">
        <p14:creationId xmlns:p14="http://schemas.microsoft.com/office/powerpoint/2010/main" val="2021317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ustomerthink.com/how-live-chat-can-impact-your-customer-satisfactio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log.happyfoxchat.com/focus-live-suppor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0F18B-0B91-2B45-95B1-69DE01E08348}" type="slidenum">
              <a:rPr lang="en-US" smtClean="0"/>
              <a:t>2</a:t>
            </a:fld>
            <a:endParaRPr lang="en-US"/>
          </a:p>
        </p:txBody>
      </p:sp>
    </p:spTree>
    <p:extLst>
      <p:ext uri="{BB962C8B-B14F-4D97-AF65-F5344CB8AC3E}">
        <p14:creationId xmlns:p14="http://schemas.microsoft.com/office/powerpoint/2010/main" val="867015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is a simple and effective way to provide an instant and timely assistance to customers, which creates a convenient, two-way form of communication that results in a higher level of customer satisfaction. Once you consider the recent stats surrounding Help Desk chat, it becomes clear why this is an imperative feature to implement:</a:t>
            </a:r>
          </a:p>
          <a:p>
            <a:endParaRPr lang="en-US" dirty="0"/>
          </a:p>
          <a:p>
            <a:pPr marL="171450" lvl="0" indent="-171450">
              <a:buFont typeface="Arial" charset="0"/>
              <a:buChar char="•"/>
            </a:pPr>
            <a:r>
              <a:rPr lang="en-US" dirty="0"/>
              <a:t>92% customers are satisfied using live chat services compared to other modes of communication. (</a:t>
            </a:r>
            <a:r>
              <a:rPr lang="en-US" u="sng" dirty="0">
                <a:hlinkClick r:id="rId3"/>
              </a:rPr>
              <a:t>Source</a:t>
            </a:r>
            <a:r>
              <a:rPr lang="en-US" dirty="0"/>
              <a:t>)</a:t>
            </a:r>
          </a:p>
          <a:p>
            <a:pPr marL="171450" lvl="0" indent="-171450">
              <a:buFont typeface="Arial" charset="0"/>
              <a:buChar char="•"/>
            </a:pPr>
            <a:r>
              <a:rPr lang="en-US" dirty="0"/>
              <a:t>73% of customers are satisfied after using live chat—that’s higher than any other medium of customer support such as email, telephone or social media. (</a:t>
            </a:r>
            <a:r>
              <a:rPr lang="en-US" u="sng" dirty="0">
                <a:hlinkClick r:id="rId4"/>
              </a:rPr>
              <a:t>source</a:t>
            </a:r>
            <a:r>
              <a:rPr lang="en-US" dirty="0"/>
              <a:t>)</a:t>
            </a:r>
          </a:p>
          <a:p>
            <a:pPr marL="171450" lvl="0" indent="-171450">
              <a:buFont typeface="Arial" charset="0"/>
              <a:buChar char="•"/>
            </a:pPr>
            <a:r>
              <a:rPr lang="en-US" dirty="0"/>
              <a:t>79% of respondents in a survey said they preferred live chat because they received answers quickly. (</a:t>
            </a:r>
            <a:r>
              <a:rPr lang="en-US" u="sng" dirty="0">
                <a:hlinkClick r:id="rId4"/>
              </a:rPr>
              <a:t>Source</a:t>
            </a:r>
            <a:r>
              <a:rPr lang="en-US" dirty="0"/>
              <a:t>)</a:t>
            </a:r>
          </a:p>
          <a:p>
            <a:pPr lvl="0"/>
            <a:endParaRPr lang="en-US" dirty="0"/>
          </a:p>
          <a:p>
            <a:r>
              <a:rPr lang="en-US" dirty="0"/>
              <a:t>Why are satisfaction numbers so high? Chat is well-suited to cater to users in a modern work environment. It’s more convenient than telephone, which can be slow due to queues and can be disruptive in a quiet office setting. It’s faster than email, and a more immediate option as well. Additionally, users can multitask while using chat, preventing dips in productivity and time wasted on hold.</a:t>
            </a:r>
          </a:p>
          <a:p>
            <a:endParaRPr lang="en-US" dirty="0"/>
          </a:p>
          <a:p>
            <a:r>
              <a:rPr lang="en-US" dirty="0"/>
              <a:t>For MSPs specifically, sometimes technical issues are more easily written out carefully than spoken. Complex technical steps, links to additional resources, images and more can all be conveyed through chat, which amounts to faster resolve times, better first-contact resolution and overall higher customer satisfaction rates.</a:t>
            </a:r>
          </a:p>
          <a:p>
            <a:endParaRPr lang="en-US" dirty="0"/>
          </a:p>
        </p:txBody>
      </p:sp>
      <p:sp>
        <p:nvSpPr>
          <p:cNvPr id="4" name="Slide Number Placeholder 3"/>
          <p:cNvSpPr>
            <a:spLocks noGrp="1"/>
          </p:cNvSpPr>
          <p:nvPr>
            <p:ph type="sldNum" sz="quarter" idx="10"/>
          </p:nvPr>
        </p:nvSpPr>
        <p:spPr/>
        <p:txBody>
          <a:bodyPr/>
          <a:lstStyle/>
          <a:p>
            <a:fld id="{5300F18B-0B91-2B45-95B1-69DE01E08348}" type="slidenum">
              <a:rPr lang="en-US" smtClean="0"/>
              <a:t>4</a:t>
            </a:fld>
            <a:endParaRPr lang="en-US"/>
          </a:p>
        </p:txBody>
      </p:sp>
    </p:spTree>
    <p:extLst>
      <p:ext uri="{BB962C8B-B14F-4D97-AF65-F5344CB8AC3E}">
        <p14:creationId xmlns:p14="http://schemas.microsoft.com/office/powerpoint/2010/main" val="723794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B5B3932-C838-B549-929E-C1EABF33BACC}" type="datetimeFigureOut">
              <a:rPr lang="en-US" smtClean="0"/>
              <a:t>3/26/2025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9813BAE3-537B-0749-849D-7747CEE40962}" type="slidenum">
              <a:rPr lang="en-US" smtClean="0"/>
              <a:t>‹#›</a:t>
            </a:fld>
            <a:endParaRPr lang="en-US"/>
          </a:p>
        </p:txBody>
      </p:sp>
    </p:spTree>
    <p:extLst>
      <p:ext uri="{BB962C8B-B14F-4D97-AF65-F5344CB8AC3E}">
        <p14:creationId xmlns:p14="http://schemas.microsoft.com/office/powerpoint/2010/main" val="4228024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5B3932-C838-B549-929E-C1EABF33BACC}"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813BAE3-537B-0749-849D-7747CEE40962}" type="slidenum">
              <a:rPr lang="en-US" smtClean="0"/>
              <a:t>‹#›</a:t>
            </a:fld>
            <a:endParaRPr lang="en-US"/>
          </a:p>
        </p:txBody>
      </p:sp>
    </p:spTree>
    <p:extLst>
      <p:ext uri="{BB962C8B-B14F-4D97-AF65-F5344CB8AC3E}">
        <p14:creationId xmlns:p14="http://schemas.microsoft.com/office/powerpoint/2010/main" val="938915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B5B3932-C838-B549-929E-C1EABF33BACC}"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813BAE3-537B-0749-849D-7747CEE40962}" type="slidenum">
              <a:rPr lang="en-US" smtClean="0"/>
              <a:t>‹#›</a:t>
            </a:fld>
            <a:endParaRPr lang="en-US"/>
          </a:p>
        </p:txBody>
      </p:sp>
    </p:spTree>
    <p:extLst>
      <p:ext uri="{BB962C8B-B14F-4D97-AF65-F5344CB8AC3E}">
        <p14:creationId xmlns:p14="http://schemas.microsoft.com/office/powerpoint/2010/main" val="3966772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B5B3932-C838-B549-929E-C1EABF33BACC}"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813BAE3-537B-0749-849D-7747CEE40962}" type="slidenum">
              <a:rPr lang="en-US" smtClean="0"/>
              <a:t>‹#›</a:t>
            </a:fld>
            <a:endParaRPr lang="en-US"/>
          </a:p>
        </p:txBody>
      </p:sp>
    </p:spTree>
    <p:extLst>
      <p:ext uri="{BB962C8B-B14F-4D97-AF65-F5344CB8AC3E}">
        <p14:creationId xmlns:p14="http://schemas.microsoft.com/office/powerpoint/2010/main" val="680305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5B3932-C838-B549-929E-C1EABF33BACC}"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813BAE3-537B-0749-849D-7747CEE40962}" type="slidenum">
              <a:rPr lang="en-US" smtClean="0"/>
              <a:t>‹#›</a:t>
            </a:fld>
            <a:endParaRPr lang="en-US"/>
          </a:p>
        </p:txBody>
      </p:sp>
    </p:spTree>
    <p:extLst>
      <p:ext uri="{BB962C8B-B14F-4D97-AF65-F5344CB8AC3E}">
        <p14:creationId xmlns:p14="http://schemas.microsoft.com/office/powerpoint/2010/main" val="3937400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B5B3932-C838-B549-929E-C1EABF33BACC}" type="datetimeFigureOut">
              <a:rPr lang="en-US" smtClean="0"/>
              <a:t>3/26/2025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13BAE3-537B-0749-849D-7747CEE40962}" type="slidenum">
              <a:rPr lang="en-US" smtClean="0"/>
              <a:t>‹#›</a:t>
            </a:fld>
            <a:endParaRPr lang="en-US"/>
          </a:p>
        </p:txBody>
      </p:sp>
    </p:spTree>
    <p:extLst>
      <p:ext uri="{BB962C8B-B14F-4D97-AF65-F5344CB8AC3E}">
        <p14:creationId xmlns:p14="http://schemas.microsoft.com/office/powerpoint/2010/main" val="1077346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B5B3932-C838-B549-929E-C1EABF33BACC}" type="datetimeFigureOut">
              <a:rPr lang="en-US" smtClean="0"/>
              <a:t>3/26/2025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9813BAE3-537B-0749-849D-7747CEE40962}" type="slidenum">
              <a:rPr lang="en-US" smtClean="0"/>
              <a:t>‹#›</a:t>
            </a:fld>
            <a:endParaRPr lang="en-US"/>
          </a:p>
        </p:txBody>
      </p:sp>
    </p:spTree>
    <p:extLst>
      <p:ext uri="{BB962C8B-B14F-4D97-AF65-F5344CB8AC3E}">
        <p14:creationId xmlns:p14="http://schemas.microsoft.com/office/powerpoint/2010/main" val="2898270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B5B3932-C838-B549-929E-C1EABF33BACC}"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3BAE3-537B-0749-849D-7747CEE40962}" type="slidenum">
              <a:rPr lang="en-US" smtClean="0"/>
              <a:t>‹#›</a:t>
            </a:fld>
            <a:endParaRPr lang="en-US"/>
          </a:p>
        </p:txBody>
      </p:sp>
    </p:spTree>
    <p:extLst>
      <p:ext uri="{BB962C8B-B14F-4D97-AF65-F5344CB8AC3E}">
        <p14:creationId xmlns:p14="http://schemas.microsoft.com/office/powerpoint/2010/main" val="1520304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B5B3932-C838-B549-929E-C1EABF33BACC}"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813BAE3-537B-0749-849D-7747CEE40962}" type="slidenum">
              <a:rPr lang="en-US" smtClean="0"/>
              <a:t>‹#›</a:t>
            </a:fld>
            <a:endParaRPr lang="en-US"/>
          </a:p>
        </p:txBody>
      </p:sp>
    </p:spTree>
    <p:extLst>
      <p:ext uri="{BB962C8B-B14F-4D97-AF65-F5344CB8AC3E}">
        <p14:creationId xmlns:p14="http://schemas.microsoft.com/office/powerpoint/2010/main" val="72828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B3932-C838-B549-929E-C1EABF33BACC}"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3BAE3-537B-0749-849D-7747CEE40962}" type="slidenum">
              <a:rPr lang="en-US" smtClean="0"/>
              <a:t>‹#›</a:t>
            </a:fld>
            <a:endParaRPr lang="en-US"/>
          </a:p>
        </p:txBody>
      </p:sp>
    </p:spTree>
    <p:extLst>
      <p:ext uri="{BB962C8B-B14F-4D97-AF65-F5344CB8AC3E}">
        <p14:creationId xmlns:p14="http://schemas.microsoft.com/office/powerpoint/2010/main" val="3475573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5B3932-C838-B549-929E-C1EABF33BACC}"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813BAE3-537B-0749-849D-7747CEE40962}" type="slidenum">
              <a:rPr lang="en-US" smtClean="0"/>
              <a:t>‹#›</a:t>
            </a:fld>
            <a:endParaRPr lang="en-US"/>
          </a:p>
        </p:txBody>
      </p:sp>
    </p:spTree>
    <p:extLst>
      <p:ext uri="{BB962C8B-B14F-4D97-AF65-F5344CB8AC3E}">
        <p14:creationId xmlns:p14="http://schemas.microsoft.com/office/powerpoint/2010/main" val="749847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5B3932-C838-B549-929E-C1EABF33BACC}"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13BAE3-537B-0749-849D-7747CEE40962}" type="slidenum">
              <a:rPr lang="en-US" smtClean="0"/>
              <a:t>‹#›</a:t>
            </a:fld>
            <a:endParaRPr lang="en-US"/>
          </a:p>
        </p:txBody>
      </p:sp>
    </p:spTree>
    <p:extLst>
      <p:ext uri="{BB962C8B-B14F-4D97-AF65-F5344CB8AC3E}">
        <p14:creationId xmlns:p14="http://schemas.microsoft.com/office/powerpoint/2010/main" val="1364362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5B3932-C838-B549-929E-C1EABF33BACC}" type="datetimeFigureOut">
              <a:rPr lang="en-US" smtClean="0"/>
              <a:t>3/26/2025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13BAE3-537B-0749-849D-7747CEE40962}" type="slidenum">
              <a:rPr lang="en-US" smtClean="0"/>
              <a:t>‹#›</a:t>
            </a:fld>
            <a:endParaRPr lang="en-US"/>
          </a:p>
        </p:txBody>
      </p:sp>
    </p:spTree>
    <p:extLst>
      <p:ext uri="{BB962C8B-B14F-4D97-AF65-F5344CB8AC3E}">
        <p14:creationId xmlns:p14="http://schemas.microsoft.com/office/powerpoint/2010/main" val="4067527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5B3932-C838-B549-929E-C1EABF33BACC}" type="datetimeFigureOut">
              <a:rPr lang="en-US" smtClean="0"/>
              <a:t>3/26/2025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13BAE3-537B-0749-849D-7747CEE40962}" type="slidenum">
              <a:rPr lang="en-US" smtClean="0"/>
              <a:t>‹#›</a:t>
            </a:fld>
            <a:endParaRPr lang="en-US"/>
          </a:p>
        </p:txBody>
      </p:sp>
    </p:spTree>
    <p:extLst>
      <p:ext uri="{BB962C8B-B14F-4D97-AF65-F5344CB8AC3E}">
        <p14:creationId xmlns:p14="http://schemas.microsoft.com/office/powerpoint/2010/main" val="3963673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B3932-C838-B549-929E-C1EABF33BACC}" type="datetimeFigureOut">
              <a:rPr lang="en-US" smtClean="0"/>
              <a:t>3/26/2025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813BAE3-537B-0749-849D-7747CEE40962}" type="slidenum">
              <a:rPr lang="en-US" smtClean="0"/>
              <a:t>‹#›</a:t>
            </a:fld>
            <a:endParaRPr lang="en-US"/>
          </a:p>
        </p:txBody>
      </p:sp>
    </p:spTree>
    <p:extLst>
      <p:ext uri="{BB962C8B-B14F-4D97-AF65-F5344CB8AC3E}">
        <p14:creationId xmlns:p14="http://schemas.microsoft.com/office/powerpoint/2010/main" val="3893309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5B3932-C838-B549-929E-C1EABF33BACC}"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813BAE3-537B-0749-849D-7747CEE40962}" type="slidenum">
              <a:rPr lang="en-US" smtClean="0"/>
              <a:t>‹#›</a:t>
            </a:fld>
            <a:endParaRPr lang="en-US"/>
          </a:p>
        </p:txBody>
      </p:sp>
    </p:spTree>
    <p:extLst>
      <p:ext uri="{BB962C8B-B14F-4D97-AF65-F5344CB8AC3E}">
        <p14:creationId xmlns:p14="http://schemas.microsoft.com/office/powerpoint/2010/main" val="3986724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5B3932-C838-B549-929E-C1EABF33BACC}"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813BAE3-537B-0749-849D-7747CEE40962}" type="slidenum">
              <a:rPr lang="en-US" smtClean="0"/>
              <a:t>‹#›</a:t>
            </a:fld>
            <a:endParaRPr lang="en-US"/>
          </a:p>
        </p:txBody>
      </p:sp>
    </p:spTree>
    <p:extLst>
      <p:ext uri="{BB962C8B-B14F-4D97-AF65-F5344CB8AC3E}">
        <p14:creationId xmlns:p14="http://schemas.microsoft.com/office/powerpoint/2010/main" val="3953289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B5B3932-C838-B549-929E-C1EABF33BACC}" type="datetimeFigureOut">
              <a:rPr lang="en-US" smtClean="0"/>
              <a:t>3/26/2025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813BAE3-537B-0749-849D-7747CEE40962}" type="slidenum">
              <a:rPr lang="en-US" smtClean="0"/>
              <a:t>‹#›</a:t>
            </a:fld>
            <a:endParaRPr lang="en-US"/>
          </a:p>
        </p:txBody>
      </p:sp>
    </p:spTree>
    <p:extLst>
      <p:ext uri="{BB962C8B-B14F-4D97-AF65-F5344CB8AC3E}">
        <p14:creationId xmlns:p14="http://schemas.microsoft.com/office/powerpoint/2010/main" val="1413969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hyperlink" Target="http://blog.happyfoxchat.com/focus-live-suppor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ustomerthink.com/how-live-chat-can-impact-your-customer-satisfaction/"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672015"/>
            <a:ext cx="6089650" cy="1037351"/>
          </a:xfrm>
        </p:spPr>
        <p:txBody>
          <a:bodyPr>
            <a:normAutofit/>
          </a:bodyPr>
          <a:lstStyle/>
          <a:p>
            <a:r>
              <a:rPr lang="en-US" sz="4000" dirty="0"/>
              <a:t>Help Desk Overview</a:t>
            </a:r>
          </a:p>
        </p:txBody>
      </p:sp>
      <p:sp>
        <p:nvSpPr>
          <p:cNvPr id="4" name="Rectangle 3"/>
          <p:cNvSpPr/>
          <p:nvPr/>
        </p:nvSpPr>
        <p:spPr>
          <a:xfrm>
            <a:off x="0" y="5257800"/>
            <a:ext cx="12192000" cy="1600200"/>
          </a:xfrm>
          <a:prstGeom prst="rect">
            <a:avLst/>
          </a:prstGeom>
          <a:solidFill>
            <a:srgbClr val="0070C0">
              <a:alpha val="1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3E76FBA-C359-2024-FB16-F825AFF3A482}"/>
              </a:ext>
            </a:extLst>
          </p:cNvPr>
          <p:cNvSpPr/>
          <p:nvPr/>
        </p:nvSpPr>
        <p:spPr>
          <a:xfrm>
            <a:off x="1722665" y="1964569"/>
            <a:ext cx="5265964" cy="2995757"/>
          </a:xfrm>
          <a:prstGeom prst="rect">
            <a:avLst/>
          </a:prstGeom>
        </p:spPr>
        <p:txBody>
          <a:bodyPr wrap="square">
            <a:spAutoFit/>
          </a:bodyPr>
          <a:lstStyle/>
          <a:p>
            <a:pPr marL="12700">
              <a:lnSpc>
                <a:spcPct val="150000"/>
              </a:lnSpc>
              <a:spcBef>
                <a:spcPts val="1375"/>
              </a:spcBef>
              <a:spcAft>
                <a:spcPts val="0"/>
              </a:spcAft>
            </a:pPr>
            <a:r>
              <a:rPr lang="en-US" sz="1400" dirty="0">
                <a:solidFill>
                  <a:schemeClr val="bg1"/>
                </a:solidFill>
                <a:latin typeface="Century Gothic" panose="020B0502020202020204" pitchFamily="34" charset="0"/>
                <a:ea typeface="Arial" panose="020B0604020202020204" pitchFamily="34" charset="0"/>
              </a:rPr>
              <a:t>Maverick Gardner’s Help Desk is designed to provide you with professional and courteous customer service, expert problem resolution and unparalleled peace of mind.</a:t>
            </a:r>
          </a:p>
          <a:p>
            <a:pPr marL="12700">
              <a:lnSpc>
                <a:spcPct val="150000"/>
              </a:lnSpc>
              <a:spcBef>
                <a:spcPts val="1375"/>
              </a:spcBef>
            </a:pPr>
            <a:r>
              <a:rPr lang="en-US" sz="1400" dirty="0">
                <a:solidFill>
                  <a:schemeClr val="bg1"/>
                </a:solidFill>
              </a:rPr>
              <a:t>With Maverick Gardner’s Help Desk, your employees can enjoy peace of mind knowing that our certified technicians can quickly and efficiently resolve even the most complex technical problems. </a:t>
            </a:r>
          </a:p>
          <a:p>
            <a:pPr marL="12700">
              <a:lnSpc>
                <a:spcPct val="150000"/>
              </a:lnSpc>
              <a:spcBef>
                <a:spcPts val="1375"/>
              </a:spcBef>
              <a:spcAft>
                <a:spcPts val="0"/>
              </a:spcAft>
            </a:pPr>
            <a:r>
              <a:rPr lang="en-US" sz="1400" dirty="0">
                <a:solidFill>
                  <a:schemeClr val="bg1"/>
                </a:solidFill>
                <a:latin typeface="Century Gothic" panose="020B0502020202020204" pitchFamily="34" charset="0"/>
                <a:ea typeface="Arial" panose="020B0604020202020204" pitchFamily="34" charset="0"/>
              </a:rPr>
              <a:t> </a:t>
            </a:r>
          </a:p>
        </p:txBody>
      </p:sp>
      <p:pic>
        <p:nvPicPr>
          <p:cNvPr id="11" name="Picture 10" descr="A white text on a black background&#10;&#10;AI-generated content may be incorrect.">
            <a:extLst>
              <a:ext uri="{FF2B5EF4-FFF2-40B4-BE49-F238E27FC236}">
                <a16:creationId xmlns:a16="http://schemas.microsoft.com/office/drawing/2014/main" id="{16385E00-20BD-3C6B-03A1-2A420DFC0E3B}"/>
              </a:ext>
            </a:extLst>
          </p:cNvPr>
          <p:cNvPicPr>
            <a:picLocks noChangeAspect="1"/>
          </p:cNvPicPr>
          <p:nvPr/>
        </p:nvPicPr>
        <p:blipFill>
          <a:blip r:embed="rId2"/>
          <a:stretch>
            <a:fillRect/>
          </a:stretch>
        </p:blipFill>
        <p:spPr>
          <a:xfrm>
            <a:off x="3433372" y="5103845"/>
            <a:ext cx="4856907" cy="1243662"/>
          </a:xfrm>
          <a:prstGeom prst="rect">
            <a:avLst/>
          </a:prstGeom>
        </p:spPr>
      </p:pic>
      <p:sp>
        <p:nvSpPr>
          <p:cNvPr id="12" name="TextBox 11">
            <a:extLst>
              <a:ext uri="{FF2B5EF4-FFF2-40B4-BE49-F238E27FC236}">
                <a16:creationId xmlns:a16="http://schemas.microsoft.com/office/drawing/2014/main" id="{1D8E2FC2-5AD9-7B22-BF4A-7ECC2D90624A}"/>
              </a:ext>
            </a:extLst>
          </p:cNvPr>
          <p:cNvSpPr txBox="1"/>
          <p:nvPr/>
        </p:nvSpPr>
        <p:spPr>
          <a:xfrm>
            <a:off x="7502590" y="1896133"/>
            <a:ext cx="3572848" cy="2766719"/>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sz="900" dirty="0">
                <a:solidFill>
                  <a:schemeClr val="bg1">
                    <a:lumMod val="85000"/>
                  </a:schemeClr>
                </a:solidFill>
              </a:rPr>
              <a:t>Microsoft and Apple Desktop OS</a:t>
            </a:r>
          </a:p>
          <a:p>
            <a:pPr marL="285750" indent="-285750">
              <a:lnSpc>
                <a:spcPct val="150000"/>
              </a:lnSpc>
              <a:buFont typeface="Wingdings" panose="05000000000000000000" pitchFamily="2" charset="2"/>
              <a:buChar char="q"/>
            </a:pPr>
            <a:r>
              <a:rPr lang="en-US" sz="900" dirty="0">
                <a:solidFill>
                  <a:schemeClr val="bg1">
                    <a:lumMod val="85000"/>
                  </a:schemeClr>
                </a:solidFill>
              </a:rPr>
              <a:t>Microsoft Office </a:t>
            </a:r>
          </a:p>
          <a:p>
            <a:pPr marL="285750" indent="-285750">
              <a:lnSpc>
                <a:spcPct val="150000"/>
              </a:lnSpc>
              <a:buFont typeface="Wingdings" panose="05000000000000000000" pitchFamily="2" charset="2"/>
              <a:buChar char="q"/>
            </a:pPr>
            <a:r>
              <a:rPr lang="en-US" sz="900" dirty="0">
                <a:solidFill>
                  <a:schemeClr val="bg1">
                    <a:lumMod val="85000"/>
                  </a:schemeClr>
                </a:solidFill>
              </a:rPr>
              <a:t>Email Applications and Web Browsers</a:t>
            </a:r>
          </a:p>
          <a:p>
            <a:pPr marL="285750" indent="-285750">
              <a:lnSpc>
                <a:spcPct val="150000"/>
              </a:lnSpc>
              <a:buFont typeface="Wingdings" panose="05000000000000000000" pitchFamily="2" charset="2"/>
              <a:buChar char="q"/>
            </a:pPr>
            <a:r>
              <a:rPr lang="en-US" sz="900" dirty="0">
                <a:solidFill>
                  <a:schemeClr val="bg1">
                    <a:lumMod val="85000"/>
                  </a:schemeClr>
                </a:solidFill>
              </a:rPr>
              <a:t>Thin Clients and VDI</a:t>
            </a:r>
          </a:p>
          <a:p>
            <a:pPr marL="285750" indent="-285750">
              <a:lnSpc>
                <a:spcPct val="150000"/>
              </a:lnSpc>
              <a:buFont typeface="Wingdings" panose="05000000000000000000" pitchFamily="2" charset="2"/>
              <a:buChar char="q"/>
            </a:pPr>
            <a:r>
              <a:rPr lang="en-US" sz="900" dirty="0">
                <a:solidFill>
                  <a:schemeClr val="bg1">
                    <a:lumMod val="85000"/>
                  </a:schemeClr>
                </a:solidFill>
              </a:rPr>
              <a:t>Hardware and Network Troubleshooting</a:t>
            </a:r>
          </a:p>
          <a:p>
            <a:pPr marL="285750" indent="-285750">
              <a:lnSpc>
                <a:spcPct val="150000"/>
              </a:lnSpc>
              <a:buFont typeface="Wingdings" panose="05000000000000000000" pitchFamily="2" charset="2"/>
              <a:buChar char="q"/>
            </a:pPr>
            <a:r>
              <a:rPr lang="en-US" sz="900" dirty="0">
                <a:solidFill>
                  <a:schemeClr val="bg1">
                    <a:lumMod val="85000"/>
                  </a:schemeClr>
                </a:solidFill>
              </a:rPr>
              <a:t>Printer Installation and Support</a:t>
            </a:r>
          </a:p>
          <a:p>
            <a:pPr marL="285750" indent="-285750">
              <a:lnSpc>
                <a:spcPct val="150000"/>
              </a:lnSpc>
              <a:buFont typeface="Wingdings" panose="05000000000000000000" pitchFamily="2" charset="2"/>
              <a:buChar char="q"/>
            </a:pPr>
            <a:r>
              <a:rPr lang="en-US" sz="900" dirty="0">
                <a:solidFill>
                  <a:schemeClr val="bg1">
                    <a:lumMod val="85000"/>
                  </a:schemeClr>
                </a:solidFill>
              </a:rPr>
              <a:t>Mobile phones and Tablets</a:t>
            </a:r>
          </a:p>
          <a:p>
            <a:pPr marL="285750" indent="-285750">
              <a:lnSpc>
                <a:spcPct val="150000"/>
              </a:lnSpc>
              <a:buFont typeface="Wingdings" panose="05000000000000000000" pitchFamily="2" charset="2"/>
              <a:buChar char="q"/>
            </a:pPr>
            <a:r>
              <a:rPr lang="en-US" sz="900" dirty="0">
                <a:solidFill>
                  <a:schemeClr val="bg1">
                    <a:lumMod val="85000"/>
                  </a:schemeClr>
                </a:solidFill>
              </a:rPr>
              <a:t>User Administration</a:t>
            </a:r>
          </a:p>
          <a:p>
            <a:pPr marL="285750" indent="-285750">
              <a:lnSpc>
                <a:spcPct val="150000"/>
              </a:lnSpc>
              <a:buFont typeface="Wingdings" panose="05000000000000000000" pitchFamily="2" charset="2"/>
              <a:buChar char="q"/>
            </a:pPr>
            <a:r>
              <a:rPr lang="en-US" sz="900" dirty="0">
                <a:solidFill>
                  <a:schemeClr val="bg1">
                    <a:lumMod val="85000"/>
                  </a:schemeClr>
                </a:solidFill>
              </a:rPr>
              <a:t>File or Folder Permissions</a:t>
            </a:r>
          </a:p>
          <a:p>
            <a:pPr marL="285750" indent="-285750">
              <a:lnSpc>
                <a:spcPct val="150000"/>
              </a:lnSpc>
              <a:buFont typeface="Wingdings" panose="05000000000000000000" pitchFamily="2" charset="2"/>
              <a:buChar char="q"/>
            </a:pPr>
            <a:r>
              <a:rPr lang="en-US" sz="900" dirty="0">
                <a:solidFill>
                  <a:schemeClr val="bg1">
                    <a:lumMod val="85000"/>
                  </a:schemeClr>
                </a:solidFill>
              </a:rPr>
              <a:t>Password Resets</a:t>
            </a:r>
          </a:p>
          <a:p>
            <a:pPr marL="285750" indent="-285750">
              <a:lnSpc>
                <a:spcPct val="150000"/>
              </a:lnSpc>
              <a:buFont typeface="Wingdings" panose="05000000000000000000" pitchFamily="2" charset="2"/>
              <a:buChar char="q"/>
            </a:pPr>
            <a:r>
              <a:rPr lang="en-US" sz="900" dirty="0">
                <a:solidFill>
                  <a:schemeClr val="bg1">
                    <a:lumMod val="85000"/>
                  </a:schemeClr>
                </a:solidFill>
              </a:rPr>
              <a:t>Desktop Performance Problems</a:t>
            </a:r>
          </a:p>
          <a:p>
            <a:pPr marL="285750" indent="-285750">
              <a:lnSpc>
                <a:spcPct val="150000"/>
              </a:lnSpc>
              <a:buFont typeface="Wingdings" panose="05000000000000000000" pitchFamily="2" charset="2"/>
              <a:buChar char="q"/>
            </a:pPr>
            <a:r>
              <a:rPr lang="en-US" sz="900" dirty="0">
                <a:solidFill>
                  <a:schemeClr val="bg1">
                    <a:lumMod val="85000"/>
                  </a:schemeClr>
                </a:solidFill>
              </a:rPr>
              <a:t>Virus and Malware Infections</a:t>
            </a:r>
          </a:p>
          <a:p>
            <a:pPr marL="285750" indent="-285750">
              <a:lnSpc>
                <a:spcPct val="150000"/>
              </a:lnSpc>
              <a:buFont typeface="Wingdings" panose="05000000000000000000" pitchFamily="2" charset="2"/>
              <a:buChar char="q"/>
            </a:pPr>
            <a:r>
              <a:rPr lang="en-US" sz="900" dirty="0">
                <a:solidFill>
                  <a:schemeClr val="bg1">
                    <a:lumMod val="85000"/>
                  </a:schemeClr>
                </a:solidFill>
              </a:rPr>
              <a:t>And More!</a:t>
            </a:r>
          </a:p>
        </p:txBody>
      </p:sp>
      <p:sp>
        <p:nvSpPr>
          <p:cNvPr id="13" name="Title 4">
            <a:extLst>
              <a:ext uri="{FF2B5EF4-FFF2-40B4-BE49-F238E27FC236}">
                <a16:creationId xmlns:a16="http://schemas.microsoft.com/office/drawing/2014/main" id="{E08DCB90-DD57-BC89-BCE2-9D39AF57716C}"/>
              </a:ext>
            </a:extLst>
          </p:cNvPr>
          <p:cNvSpPr txBox="1">
            <a:spLocks/>
          </p:cNvSpPr>
          <p:nvPr/>
        </p:nvSpPr>
        <p:spPr bwMode="gray">
          <a:xfrm>
            <a:off x="7410612" y="1434330"/>
            <a:ext cx="3407229" cy="550072"/>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chemeClr val="accent5">
                    <a:lumMod val="60000"/>
                    <a:lumOff val="40000"/>
                  </a:schemeClr>
                </a:solidFill>
              </a:rPr>
              <a:t>Included Support</a:t>
            </a:r>
            <a:endParaRPr lang="en-US" sz="2800" b="1" dirty="0">
              <a:solidFill>
                <a:schemeClr val="accent5">
                  <a:lumMod val="60000"/>
                  <a:lumOff val="40000"/>
                </a:schemeClr>
              </a:solidFill>
            </a:endParaRPr>
          </a:p>
        </p:txBody>
      </p:sp>
    </p:spTree>
    <p:extLst>
      <p:ext uri="{BB962C8B-B14F-4D97-AF65-F5344CB8AC3E}">
        <p14:creationId xmlns:p14="http://schemas.microsoft.com/office/powerpoint/2010/main" val="1089486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708634" y="246862"/>
            <a:ext cx="7276150" cy="2127380"/>
            <a:chOff x="5705281" y="415108"/>
            <a:chExt cx="6286500" cy="1717040"/>
          </a:xfrm>
        </p:grpSpPr>
        <p:sp>
          <p:nvSpPr>
            <p:cNvPr id="8" name="Rectangle 7"/>
            <p:cNvSpPr/>
            <p:nvPr/>
          </p:nvSpPr>
          <p:spPr>
            <a:xfrm>
              <a:off x="5705281" y="415108"/>
              <a:ext cx="6286500" cy="1717040"/>
            </a:xfrm>
            <a:prstGeom prst="rect">
              <a:avLst/>
            </a:prstGeom>
            <a:solidFill>
              <a:srgbClr val="759FAF">
                <a:alpha val="9804"/>
              </a:srgbClr>
            </a:solidFill>
            <a:ln w="28575">
              <a:solidFill>
                <a:srgbClr val="759FAF"/>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angle 3"/>
            <p:cNvSpPr/>
            <p:nvPr/>
          </p:nvSpPr>
          <p:spPr>
            <a:xfrm>
              <a:off x="7570216" y="1272840"/>
              <a:ext cx="4199233" cy="471981"/>
            </a:xfrm>
            <a:prstGeom prst="rect">
              <a:avLst/>
            </a:prstGeom>
          </p:spPr>
          <p:txBody>
            <a:bodyPr wrap="square">
              <a:spAutoFit/>
            </a:bodyPr>
            <a:lstStyle/>
            <a:p>
              <a:r>
                <a:rPr lang="en-US" sz="1600" dirty="0">
                  <a:solidFill>
                    <a:schemeClr val="bg1">
                      <a:lumMod val="85000"/>
                    </a:schemeClr>
                  </a:solidFill>
                </a:rPr>
                <a:t>The Help Desk can be contacted via the chat tool on your desktop or menu bar. </a:t>
              </a:r>
            </a:p>
          </p:txBody>
        </p:sp>
      </p:grpSp>
      <p:pic>
        <p:nvPicPr>
          <p:cNvPr id="7" name="Picture 6" descr="/Users/jenny.garrepy/Desktop/chat.png"/>
          <p:cNvPicPr/>
          <p:nvPr/>
        </p:nvPicPr>
        <p:blipFill>
          <a:blip r:embed="rId3">
            <a:extLst>
              <a:ext uri="{28A0092B-C50C-407E-A947-70E740481C1C}">
                <a14:useLocalDpi xmlns:a14="http://schemas.microsoft.com/office/drawing/2010/main" val="0"/>
              </a:ext>
            </a:extLst>
          </a:blip>
          <a:srcRect/>
          <a:stretch>
            <a:fillRect/>
          </a:stretch>
        </p:blipFill>
        <p:spPr bwMode="auto">
          <a:xfrm>
            <a:off x="4926184" y="1121387"/>
            <a:ext cx="2018313" cy="1211580"/>
          </a:xfrm>
          <a:prstGeom prst="rect">
            <a:avLst/>
          </a:prstGeom>
          <a:noFill/>
          <a:ln>
            <a:noFill/>
          </a:ln>
        </p:spPr>
      </p:pic>
      <p:sp>
        <p:nvSpPr>
          <p:cNvPr id="9" name="Rectangle 2"/>
          <p:cNvSpPr>
            <a:spLocks noChangeArrowheads="1"/>
          </p:cNvSpPr>
          <p:nvPr/>
        </p:nvSpPr>
        <p:spPr bwMode="auto">
          <a:xfrm>
            <a:off x="4822476" y="460355"/>
            <a:ext cx="69823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759FAE"/>
                </a:solidFill>
                <a:effectLst/>
                <a:latin typeface="Century Gothic" panose="020B0502020202020204" pitchFamily="34" charset="0"/>
                <a:ea typeface="Arial" panose="020B0604020202020204" pitchFamily="34" charset="0"/>
              </a:rPr>
              <a:t>Contact the Help Desk via Chat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itle 4"/>
          <p:cNvSpPr>
            <a:spLocks noGrp="1"/>
          </p:cNvSpPr>
          <p:nvPr>
            <p:ph type="title"/>
          </p:nvPr>
        </p:nvSpPr>
        <p:spPr>
          <a:xfrm>
            <a:off x="214179" y="2406881"/>
            <a:ext cx="4314289" cy="2025160"/>
          </a:xfrm>
        </p:spPr>
        <p:txBody>
          <a:bodyPr>
            <a:noAutofit/>
          </a:bodyPr>
          <a:lstStyle/>
          <a:p>
            <a:pPr algn="ctr"/>
            <a:r>
              <a:rPr lang="en-US" sz="4800" dirty="0">
                <a:solidFill>
                  <a:srgbClr val="002060"/>
                </a:solidFill>
              </a:rPr>
              <a:t>Contacting the Help Desk</a:t>
            </a:r>
            <a:endParaRPr lang="en-US" sz="4800" b="1" dirty="0">
              <a:solidFill>
                <a:srgbClr val="002060"/>
              </a:solidFill>
            </a:endParaRPr>
          </a:p>
        </p:txBody>
      </p:sp>
      <p:grpSp>
        <p:nvGrpSpPr>
          <p:cNvPr id="32" name="Group 31"/>
          <p:cNvGrpSpPr/>
          <p:nvPr/>
        </p:nvGrpSpPr>
        <p:grpSpPr>
          <a:xfrm>
            <a:off x="4708634" y="2522458"/>
            <a:ext cx="7283147" cy="1909583"/>
            <a:chOff x="5712278" y="2665942"/>
            <a:chExt cx="6286500" cy="1909583"/>
          </a:xfrm>
        </p:grpSpPr>
        <p:grpSp>
          <p:nvGrpSpPr>
            <p:cNvPr id="27" name="Group 26"/>
            <p:cNvGrpSpPr/>
            <p:nvPr/>
          </p:nvGrpSpPr>
          <p:grpSpPr>
            <a:xfrm>
              <a:off x="5712278" y="2665942"/>
              <a:ext cx="6286500" cy="1909583"/>
              <a:chOff x="5705281" y="415108"/>
              <a:chExt cx="6286500" cy="1541253"/>
            </a:xfrm>
          </p:grpSpPr>
          <p:sp>
            <p:nvSpPr>
              <p:cNvPr id="29" name="Rectangle 28"/>
              <p:cNvSpPr/>
              <p:nvPr/>
            </p:nvSpPr>
            <p:spPr>
              <a:xfrm>
                <a:off x="5705281" y="415108"/>
                <a:ext cx="6286500" cy="1541253"/>
              </a:xfrm>
              <a:prstGeom prst="rect">
                <a:avLst/>
              </a:prstGeom>
              <a:solidFill>
                <a:srgbClr val="759FAF">
                  <a:alpha val="9804"/>
                </a:srgbClr>
              </a:solidFill>
              <a:ln w="28575">
                <a:solidFill>
                  <a:srgbClr val="759FAF"/>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0" name="Rectangle 29"/>
              <p:cNvSpPr/>
              <p:nvPr/>
            </p:nvSpPr>
            <p:spPr>
              <a:xfrm>
                <a:off x="8807932" y="1139093"/>
                <a:ext cx="3028339" cy="670710"/>
              </a:xfrm>
              <a:prstGeom prst="rect">
                <a:avLst/>
              </a:prstGeom>
            </p:spPr>
            <p:txBody>
              <a:bodyPr wrap="square">
                <a:spAutoFit/>
              </a:bodyPr>
              <a:lstStyle/>
              <a:p>
                <a:r>
                  <a:rPr lang="en-US" sz="1600" dirty="0"/>
                  <a:t>Our technicians can be reached via phone at 647-484-6045 extension 2</a:t>
                </a:r>
                <a:endParaRPr lang="en-US" sz="1400" dirty="0"/>
              </a:p>
            </p:txBody>
          </p:sp>
        </p:grpSp>
        <p:sp>
          <p:nvSpPr>
            <p:cNvPr id="28" name="Rectangle 2"/>
            <p:cNvSpPr>
              <a:spLocks noChangeArrowheads="1"/>
            </p:cNvSpPr>
            <p:nvPr/>
          </p:nvSpPr>
          <p:spPr bwMode="auto">
            <a:xfrm>
              <a:off x="5810636" y="2879435"/>
              <a:ext cx="60326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759FAE"/>
                  </a:solidFill>
                  <a:effectLst/>
                  <a:latin typeface="Century Gothic" panose="020B0502020202020204" pitchFamily="34" charset="0"/>
                  <a:ea typeface="Arial" panose="020B0604020202020204" pitchFamily="34" charset="0"/>
                </a:rPr>
                <a:t>Contact the Help Desk via Phone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1" name="Picture 30"/>
            <p:cNvPicPr/>
            <p:nvPr/>
          </p:nvPicPr>
          <p:blipFill>
            <a:blip r:embed="rId4" cstate="print">
              <a:extLst>
                <a:ext uri="{28A0092B-C50C-407E-A947-70E740481C1C}">
                  <a14:useLocalDpi xmlns:a14="http://schemas.microsoft.com/office/drawing/2010/main" val="0"/>
                </a:ext>
              </a:extLst>
            </a:blip>
            <a:stretch>
              <a:fillRect/>
            </a:stretch>
          </p:blipFill>
          <p:spPr>
            <a:xfrm>
              <a:off x="5810636" y="3326399"/>
              <a:ext cx="3004293" cy="1070610"/>
            </a:xfrm>
            <a:prstGeom prst="rect">
              <a:avLst/>
            </a:prstGeom>
          </p:spPr>
        </p:pic>
      </p:grpSp>
      <p:grpSp>
        <p:nvGrpSpPr>
          <p:cNvPr id="2" name="Group 1"/>
          <p:cNvGrpSpPr/>
          <p:nvPr/>
        </p:nvGrpSpPr>
        <p:grpSpPr>
          <a:xfrm>
            <a:off x="4708634" y="4580257"/>
            <a:ext cx="7276150" cy="2127380"/>
            <a:chOff x="5698284" y="4580257"/>
            <a:chExt cx="6286500" cy="2127380"/>
          </a:xfrm>
        </p:grpSpPr>
        <p:sp>
          <p:nvSpPr>
            <p:cNvPr id="44" name="Rectangle 43"/>
            <p:cNvSpPr/>
            <p:nvPr/>
          </p:nvSpPr>
          <p:spPr>
            <a:xfrm>
              <a:off x="5698284" y="4580257"/>
              <a:ext cx="6286500" cy="2127380"/>
            </a:xfrm>
            <a:prstGeom prst="rect">
              <a:avLst/>
            </a:prstGeom>
            <a:solidFill>
              <a:srgbClr val="759FAF">
                <a:alpha val="9804"/>
              </a:srgbClr>
            </a:solidFill>
            <a:ln w="28575">
              <a:solidFill>
                <a:srgbClr val="759FAF"/>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Rectangle 37"/>
            <p:cNvSpPr/>
            <p:nvPr/>
          </p:nvSpPr>
          <p:spPr>
            <a:xfrm>
              <a:off x="8927746" y="5519860"/>
              <a:ext cx="2933210" cy="769441"/>
            </a:xfrm>
            <a:prstGeom prst="rect">
              <a:avLst/>
            </a:prstGeom>
          </p:spPr>
          <p:txBody>
            <a:bodyPr wrap="square">
              <a:spAutoFit/>
            </a:bodyPr>
            <a:lstStyle/>
            <a:p>
              <a:r>
                <a:rPr lang="en-US" sz="1600" dirty="0"/>
                <a:t>Technicians can also be contacted via email:</a:t>
              </a:r>
              <a:br>
                <a:rPr lang="en-US" sz="1600" dirty="0"/>
              </a:br>
              <a:r>
                <a:rPr lang="en-US" sz="1200" dirty="0"/>
                <a:t>mgithelpdesk@maverickgardner.com</a:t>
              </a:r>
              <a:endParaRPr lang="en-US" sz="1400" dirty="0"/>
            </a:p>
          </p:txBody>
        </p:sp>
        <p:sp>
          <p:nvSpPr>
            <p:cNvPr id="36" name="Rectangle 2"/>
            <p:cNvSpPr>
              <a:spLocks noChangeArrowheads="1"/>
            </p:cNvSpPr>
            <p:nvPr/>
          </p:nvSpPr>
          <p:spPr bwMode="auto">
            <a:xfrm>
              <a:off x="5698284" y="4793750"/>
              <a:ext cx="60326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759FAE"/>
                  </a:solidFill>
                  <a:effectLst/>
                  <a:latin typeface="Century Gothic" panose="020B0502020202020204" pitchFamily="34" charset="0"/>
                  <a:ea typeface="Arial" panose="020B0604020202020204" pitchFamily="34" charset="0"/>
                </a:rPr>
                <a:t>Contact the Help Desk via </a:t>
              </a:r>
              <a:r>
                <a:rPr lang="en-US" altLang="en-US" b="1" dirty="0">
                  <a:solidFill>
                    <a:srgbClr val="759FAE"/>
                  </a:solidFill>
                  <a:latin typeface="Century Gothic" panose="020B0502020202020204" pitchFamily="34" charset="0"/>
                  <a:ea typeface="Arial" panose="020B0604020202020204" pitchFamily="34" charset="0"/>
                </a:rPr>
                <a:t>Email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9" name="Picture 38" descr="/Users/jenny.garrepy/Desktop/email.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8284" y="5400054"/>
              <a:ext cx="3105635" cy="1070610"/>
            </a:xfrm>
            <a:prstGeom prst="rect">
              <a:avLst/>
            </a:prstGeom>
            <a:noFill/>
            <a:ln>
              <a:noFill/>
            </a:ln>
          </p:spPr>
        </p:pic>
      </p:grpSp>
    </p:spTree>
    <p:extLst>
      <p:ext uri="{BB962C8B-B14F-4D97-AF65-F5344CB8AC3E}">
        <p14:creationId xmlns:p14="http://schemas.microsoft.com/office/powerpoint/2010/main" val="2071979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0070C0">
              <a:alpha val="1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38200" y="2766218"/>
            <a:ext cx="10515600" cy="1325563"/>
          </a:xfrm>
        </p:spPr>
        <p:txBody>
          <a:bodyPr>
            <a:noAutofit/>
          </a:bodyPr>
          <a:lstStyle/>
          <a:p>
            <a:pPr algn="ctr"/>
            <a:r>
              <a:rPr lang="en-US" sz="5400" dirty="0">
                <a:solidFill>
                  <a:srgbClr val="002060"/>
                </a:solidFill>
              </a:rPr>
              <a:t>How to Use </a:t>
            </a:r>
            <a:br>
              <a:rPr lang="en-US" sz="5400" dirty="0">
                <a:solidFill>
                  <a:srgbClr val="002060"/>
                </a:solidFill>
              </a:rPr>
            </a:br>
            <a:r>
              <a:rPr lang="en-US" sz="5400" b="1" dirty="0">
                <a:solidFill>
                  <a:srgbClr val="002060"/>
                </a:solidFill>
              </a:rPr>
              <a:t>Help Desk Chat</a:t>
            </a:r>
          </a:p>
        </p:txBody>
      </p:sp>
      <p:pic>
        <p:nvPicPr>
          <p:cNvPr id="2" name="Picture 1">
            <a:extLst>
              <a:ext uri="{FF2B5EF4-FFF2-40B4-BE49-F238E27FC236}">
                <a16:creationId xmlns:a16="http://schemas.microsoft.com/office/drawing/2014/main" id="{762B9F97-DDB5-2EE9-9740-8236F4C213BE}"/>
              </a:ext>
            </a:extLst>
          </p:cNvPr>
          <p:cNvPicPr>
            <a:picLocks noChangeAspect="1"/>
          </p:cNvPicPr>
          <p:nvPr/>
        </p:nvPicPr>
        <p:blipFill>
          <a:blip r:embed="rId2"/>
          <a:stretch>
            <a:fillRect/>
          </a:stretch>
        </p:blipFill>
        <p:spPr>
          <a:xfrm>
            <a:off x="4101914" y="764816"/>
            <a:ext cx="3596563" cy="920576"/>
          </a:xfrm>
          <a:prstGeom prst="rect">
            <a:avLst/>
          </a:prstGeom>
        </p:spPr>
      </p:pic>
    </p:spTree>
    <p:extLst>
      <p:ext uri="{BB962C8B-B14F-4D97-AF65-F5344CB8AC3E}">
        <p14:creationId xmlns:p14="http://schemas.microsoft.com/office/powerpoint/2010/main" val="748837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27507" y="2233589"/>
            <a:ext cx="3369102" cy="4018356"/>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Rectangle 4"/>
          <p:cNvSpPr/>
          <p:nvPr/>
        </p:nvSpPr>
        <p:spPr>
          <a:xfrm>
            <a:off x="478179" y="2236764"/>
            <a:ext cx="3369102" cy="4018356"/>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 name="Rectangle 5"/>
          <p:cNvSpPr/>
          <p:nvPr/>
        </p:nvSpPr>
        <p:spPr>
          <a:xfrm>
            <a:off x="8441843" y="2233589"/>
            <a:ext cx="3369102" cy="4018356"/>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 name="Title 1"/>
          <p:cNvSpPr>
            <a:spLocks noGrp="1"/>
          </p:cNvSpPr>
          <p:nvPr>
            <p:ph type="title"/>
          </p:nvPr>
        </p:nvSpPr>
        <p:spPr>
          <a:xfrm>
            <a:off x="838200" y="319827"/>
            <a:ext cx="10515600" cy="1325563"/>
          </a:xfrm>
        </p:spPr>
        <p:txBody>
          <a:bodyPr/>
          <a:lstStyle/>
          <a:p>
            <a:pPr algn="ctr"/>
            <a:r>
              <a:rPr lang="en-US" dirty="0">
                <a:solidFill>
                  <a:schemeClr val="accent5">
                    <a:lumMod val="60000"/>
                    <a:lumOff val="40000"/>
                  </a:schemeClr>
                </a:solidFill>
              </a:rPr>
              <a:t>Why Chat?</a:t>
            </a:r>
          </a:p>
        </p:txBody>
      </p:sp>
      <p:sp>
        <p:nvSpPr>
          <p:cNvPr id="4" name="TextBox 3"/>
          <p:cNvSpPr txBox="1"/>
          <p:nvPr/>
        </p:nvSpPr>
        <p:spPr>
          <a:xfrm>
            <a:off x="1070317" y="1378175"/>
            <a:ext cx="10283483" cy="523220"/>
          </a:xfrm>
          <a:prstGeom prst="rect">
            <a:avLst/>
          </a:prstGeom>
          <a:noFill/>
        </p:spPr>
        <p:txBody>
          <a:bodyPr wrap="square" rtlCol="0">
            <a:spAutoFit/>
          </a:bodyPr>
          <a:lstStyle/>
          <a:p>
            <a:pPr algn="ctr"/>
            <a:r>
              <a:rPr lang="en-US" sz="2800" spc="300" dirty="0">
                <a:solidFill>
                  <a:schemeClr val="accent5">
                    <a:lumMod val="60000"/>
                    <a:lumOff val="40000"/>
                  </a:schemeClr>
                </a:solidFill>
              </a:rPr>
              <a:t>SIMPLE • EFFECTIVE • TIMELY</a:t>
            </a:r>
          </a:p>
        </p:txBody>
      </p:sp>
      <p:graphicFrame>
        <p:nvGraphicFramePr>
          <p:cNvPr id="8" name="Chart 7"/>
          <p:cNvGraphicFramePr/>
          <p:nvPr>
            <p:extLst>
              <p:ext uri="{D42A27DB-BD31-4B8C-83A1-F6EECF244321}">
                <p14:modId xmlns:p14="http://schemas.microsoft.com/office/powerpoint/2010/main" val="352210200"/>
              </p:ext>
            </p:extLst>
          </p:nvPr>
        </p:nvGraphicFramePr>
        <p:xfrm>
          <a:off x="784927" y="2260571"/>
          <a:ext cx="2749356" cy="18329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1131900268"/>
              </p:ext>
            </p:extLst>
          </p:nvPr>
        </p:nvGraphicFramePr>
        <p:xfrm>
          <a:off x="4764912" y="2274201"/>
          <a:ext cx="2749356" cy="18329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ext uri="{D42A27DB-BD31-4B8C-83A1-F6EECF244321}">
                <p14:modId xmlns:p14="http://schemas.microsoft.com/office/powerpoint/2010/main" val="1437659150"/>
              </p:ext>
            </p:extLst>
          </p:nvPr>
        </p:nvGraphicFramePr>
        <p:xfrm>
          <a:off x="8744897" y="2274201"/>
          <a:ext cx="2749356" cy="1832905"/>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1507742" y="2842591"/>
            <a:ext cx="1309977" cy="646331"/>
          </a:xfrm>
          <a:prstGeom prst="rect">
            <a:avLst/>
          </a:prstGeom>
          <a:noFill/>
        </p:spPr>
        <p:txBody>
          <a:bodyPr wrap="square" rtlCol="0">
            <a:spAutoFit/>
          </a:bodyPr>
          <a:lstStyle/>
          <a:p>
            <a:pPr algn="ctr"/>
            <a:r>
              <a:rPr lang="en-US" sz="3600" b="1" dirty="0">
                <a:solidFill>
                  <a:srgbClr val="333E48"/>
                </a:solidFill>
              </a:rPr>
              <a:t>92%</a:t>
            </a:r>
          </a:p>
        </p:txBody>
      </p:sp>
      <p:sp>
        <p:nvSpPr>
          <p:cNvPr id="12" name="TextBox 11"/>
          <p:cNvSpPr txBox="1"/>
          <p:nvPr/>
        </p:nvSpPr>
        <p:spPr>
          <a:xfrm>
            <a:off x="5504326" y="2856221"/>
            <a:ext cx="1309977" cy="646331"/>
          </a:xfrm>
          <a:prstGeom prst="rect">
            <a:avLst/>
          </a:prstGeom>
          <a:noFill/>
        </p:spPr>
        <p:txBody>
          <a:bodyPr wrap="square" rtlCol="0">
            <a:spAutoFit/>
          </a:bodyPr>
          <a:lstStyle/>
          <a:p>
            <a:pPr algn="ctr"/>
            <a:r>
              <a:rPr lang="en-US" sz="3600" b="1" dirty="0">
                <a:solidFill>
                  <a:srgbClr val="333E48"/>
                </a:solidFill>
              </a:rPr>
              <a:t>73%</a:t>
            </a:r>
          </a:p>
        </p:txBody>
      </p:sp>
      <p:sp>
        <p:nvSpPr>
          <p:cNvPr id="13" name="TextBox 12"/>
          <p:cNvSpPr txBox="1"/>
          <p:nvPr/>
        </p:nvSpPr>
        <p:spPr>
          <a:xfrm>
            <a:off x="9471406" y="2856221"/>
            <a:ext cx="1309977" cy="646331"/>
          </a:xfrm>
          <a:prstGeom prst="rect">
            <a:avLst/>
          </a:prstGeom>
          <a:noFill/>
        </p:spPr>
        <p:txBody>
          <a:bodyPr wrap="square" rtlCol="0">
            <a:spAutoFit/>
          </a:bodyPr>
          <a:lstStyle/>
          <a:p>
            <a:pPr algn="ctr"/>
            <a:r>
              <a:rPr lang="en-US" sz="3600" b="1" dirty="0">
                <a:solidFill>
                  <a:srgbClr val="333E48"/>
                </a:solidFill>
              </a:rPr>
              <a:t>79%</a:t>
            </a:r>
          </a:p>
        </p:txBody>
      </p:sp>
      <p:sp>
        <p:nvSpPr>
          <p:cNvPr id="14" name="TextBox 13"/>
          <p:cNvSpPr txBox="1"/>
          <p:nvPr/>
        </p:nvSpPr>
        <p:spPr>
          <a:xfrm>
            <a:off x="784927" y="4048221"/>
            <a:ext cx="2755605" cy="1938992"/>
          </a:xfrm>
          <a:prstGeom prst="rect">
            <a:avLst/>
          </a:prstGeom>
          <a:noFill/>
        </p:spPr>
        <p:txBody>
          <a:bodyPr wrap="square" rtlCol="0">
            <a:spAutoFit/>
          </a:bodyPr>
          <a:lstStyle/>
          <a:p>
            <a:pPr algn="ctr"/>
            <a:r>
              <a:rPr lang="en-US" sz="2000" dirty="0"/>
              <a:t>customers are satisfied using live chat services compared to other modes of communication</a:t>
            </a:r>
          </a:p>
        </p:txBody>
      </p:sp>
      <p:sp>
        <p:nvSpPr>
          <p:cNvPr id="15" name="TextBox 14"/>
          <p:cNvSpPr txBox="1"/>
          <p:nvPr/>
        </p:nvSpPr>
        <p:spPr>
          <a:xfrm>
            <a:off x="4764912" y="4115981"/>
            <a:ext cx="2933060" cy="1015663"/>
          </a:xfrm>
          <a:prstGeom prst="rect">
            <a:avLst/>
          </a:prstGeom>
          <a:noFill/>
        </p:spPr>
        <p:txBody>
          <a:bodyPr wrap="square" rtlCol="0">
            <a:spAutoFit/>
          </a:bodyPr>
          <a:lstStyle/>
          <a:p>
            <a:pPr algn="ctr"/>
            <a:r>
              <a:rPr lang="en-US" sz="2000" dirty="0"/>
              <a:t>customers are satisfied after using live chat</a:t>
            </a:r>
          </a:p>
        </p:txBody>
      </p:sp>
      <p:sp>
        <p:nvSpPr>
          <p:cNvPr id="16" name="TextBox 15"/>
          <p:cNvSpPr txBox="1"/>
          <p:nvPr/>
        </p:nvSpPr>
        <p:spPr>
          <a:xfrm>
            <a:off x="8952614" y="4093476"/>
            <a:ext cx="2401186" cy="1938992"/>
          </a:xfrm>
          <a:prstGeom prst="rect">
            <a:avLst/>
          </a:prstGeom>
          <a:noFill/>
        </p:spPr>
        <p:txBody>
          <a:bodyPr wrap="square" rtlCol="0">
            <a:spAutoFit/>
          </a:bodyPr>
          <a:lstStyle/>
          <a:p>
            <a:pPr algn="ctr"/>
            <a:r>
              <a:rPr lang="en-US" sz="2000" dirty="0"/>
              <a:t>respondents in a survey said they preferred live chat because they received answers quickly</a:t>
            </a:r>
          </a:p>
        </p:txBody>
      </p:sp>
      <p:sp>
        <p:nvSpPr>
          <p:cNvPr id="17" name="Rectangle 16"/>
          <p:cNvSpPr/>
          <p:nvPr/>
        </p:nvSpPr>
        <p:spPr>
          <a:xfrm>
            <a:off x="1700559" y="6344820"/>
            <a:ext cx="875561" cy="338554"/>
          </a:xfrm>
          <a:prstGeom prst="rect">
            <a:avLst/>
          </a:prstGeom>
        </p:spPr>
        <p:txBody>
          <a:bodyPr wrap="none">
            <a:spAutoFit/>
          </a:bodyPr>
          <a:lstStyle/>
          <a:p>
            <a:r>
              <a:rPr lang="en-US" sz="1600" u="sng" dirty="0">
                <a:hlinkClick r:id="rId6"/>
              </a:rPr>
              <a:t>Source</a:t>
            </a:r>
            <a:endParaRPr lang="en-US" sz="1600" dirty="0"/>
          </a:p>
        </p:txBody>
      </p:sp>
      <p:sp>
        <p:nvSpPr>
          <p:cNvPr id="18" name="Rectangle 17"/>
          <p:cNvSpPr/>
          <p:nvPr/>
        </p:nvSpPr>
        <p:spPr>
          <a:xfrm>
            <a:off x="5658219" y="6344821"/>
            <a:ext cx="875561" cy="338554"/>
          </a:xfrm>
          <a:prstGeom prst="rect">
            <a:avLst/>
          </a:prstGeom>
        </p:spPr>
        <p:txBody>
          <a:bodyPr wrap="none">
            <a:spAutoFit/>
          </a:bodyPr>
          <a:lstStyle/>
          <a:p>
            <a:r>
              <a:rPr lang="en-US" sz="1600" u="sng" dirty="0">
                <a:hlinkClick r:id="rId7"/>
              </a:rPr>
              <a:t>Source</a:t>
            </a:r>
            <a:endParaRPr lang="en-US" sz="1600" dirty="0"/>
          </a:p>
        </p:txBody>
      </p:sp>
      <p:sp>
        <p:nvSpPr>
          <p:cNvPr id="20" name="Rectangle 19"/>
          <p:cNvSpPr/>
          <p:nvPr/>
        </p:nvSpPr>
        <p:spPr>
          <a:xfrm>
            <a:off x="9715426" y="6344820"/>
            <a:ext cx="875561" cy="338554"/>
          </a:xfrm>
          <a:prstGeom prst="rect">
            <a:avLst/>
          </a:prstGeom>
        </p:spPr>
        <p:txBody>
          <a:bodyPr wrap="none">
            <a:spAutoFit/>
          </a:bodyPr>
          <a:lstStyle/>
          <a:p>
            <a:r>
              <a:rPr lang="en-US" sz="1600" u="sng" dirty="0">
                <a:hlinkClick r:id="rId7"/>
              </a:rPr>
              <a:t>Source</a:t>
            </a:r>
            <a:endParaRPr lang="en-US" sz="1600" dirty="0"/>
          </a:p>
        </p:txBody>
      </p:sp>
    </p:spTree>
    <p:extLst>
      <p:ext uri="{BB962C8B-B14F-4D97-AF65-F5344CB8AC3E}">
        <p14:creationId xmlns:p14="http://schemas.microsoft.com/office/powerpoint/2010/main" val="864284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779" y="0"/>
            <a:ext cx="9086850" cy="6858000"/>
          </a:xfrm>
          <a:prstGeom prst="rect">
            <a:avLst/>
          </a:prstGeom>
          <a:solidFill>
            <a:srgbClr val="0070C0">
              <a:alpha val="1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511" y="2739426"/>
            <a:ext cx="6095999" cy="1325563"/>
          </a:xfrm>
        </p:spPr>
        <p:txBody>
          <a:bodyPr>
            <a:normAutofit fontScale="90000"/>
          </a:bodyPr>
          <a:lstStyle/>
          <a:p>
            <a:pPr>
              <a:lnSpc>
                <a:spcPct val="100000"/>
              </a:lnSpc>
            </a:pPr>
            <a:r>
              <a:rPr lang="en-US" b="1" dirty="0">
                <a:solidFill>
                  <a:srgbClr val="333E48"/>
                </a:solidFill>
              </a:rPr>
              <a:t>Launch Help Desk </a:t>
            </a:r>
            <a:br>
              <a:rPr lang="en-US" b="1" dirty="0">
                <a:solidFill>
                  <a:srgbClr val="333E48"/>
                </a:solidFill>
              </a:rPr>
            </a:br>
            <a:r>
              <a:rPr lang="en-US" b="1" dirty="0">
                <a:solidFill>
                  <a:srgbClr val="333E48"/>
                </a:solidFill>
              </a:rPr>
              <a:t>Chat Application</a:t>
            </a:r>
            <a:br>
              <a:rPr lang="en-US" dirty="0">
                <a:solidFill>
                  <a:srgbClr val="333E48"/>
                </a:solidFill>
              </a:rPr>
            </a:br>
            <a:endParaRPr lang="en-US" sz="2700" dirty="0">
              <a:solidFill>
                <a:srgbClr val="333E48"/>
              </a:solidFill>
            </a:endParaRPr>
          </a:p>
        </p:txBody>
      </p:sp>
      <p:sp>
        <p:nvSpPr>
          <p:cNvPr id="7" name="Rectangle 6"/>
          <p:cNvSpPr/>
          <p:nvPr/>
        </p:nvSpPr>
        <p:spPr>
          <a:xfrm>
            <a:off x="6637564" y="508676"/>
            <a:ext cx="5263924" cy="5963562"/>
          </a:xfrm>
          <a:prstGeom prst="rect">
            <a:avLst/>
          </a:prstGeom>
          <a:solidFill>
            <a:schemeClr val="bg1"/>
          </a:solidFill>
          <a:ln>
            <a:noFill/>
          </a:ln>
          <a:effectLst>
            <a:outerShdw blurRad="177800" dist="88900" dir="3120000" algn="tl" rotWithShape="0">
              <a:prstClr val="black">
                <a:alpha val="2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7702355" y="1933395"/>
            <a:ext cx="1401856" cy="1297641"/>
            <a:chOff x="7684994" y="1927608"/>
            <a:chExt cx="1401856" cy="1297641"/>
          </a:xfrm>
        </p:grpSpPr>
        <p:cxnSp>
          <p:nvCxnSpPr>
            <p:cNvPr id="11" name="Straight Connector 10"/>
            <p:cNvCxnSpPr/>
            <p:nvPr/>
          </p:nvCxnSpPr>
          <p:spPr>
            <a:xfrm flipV="1">
              <a:off x="7684994" y="1927608"/>
              <a:ext cx="0" cy="1297641"/>
            </a:xfrm>
            <a:prstGeom prst="line">
              <a:avLst/>
            </a:prstGeom>
            <a:ln w="57150">
              <a:solidFill>
                <a:srgbClr val="0B488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84994" y="1956547"/>
              <a:ext cx="1401856" cy="0"/>
            </a:xfrm>
            <a:prstGeom prst="line">
              <a:avLst/>
            </a:prstGeom>
            <a:ln w="57150">
              <a:solidFill>
                <a:srgbClr val="0B4887"/>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5510" y="2766218"/>
            <a:ext cx="5102679" cy="3429000"/>
          </a:xfrm>
          <a:prstGeom prst="rect">
            <a:avLst/>
          </a:prstGeom>
        </p:spPr>
      </p:pic>
      <p:sp>
        <p:nvSpPr>
          <p:cNvPr id="8" name="Rectangle 7"/>
          <p:cNvSpPr/>
          <p:nvPr/>
        </p:nvSpPr>
        <p:spPr>
          <a:xfrm>
            <a:off x="388483" y="4453926"/>
            <a:ext cx="6096000" cy="1384995"/>
          </a:xfrm>
          <a:prstGeom prst="rect">
            <a:avLst/>
          </a:prstGeom>
        </p:spPr>
        <p:txBody>
          <a:bodyPr>
            <a:spAutoFit/>
          </a:bodyPr>
          <a:lstStyle/>
          <a:p>
            <a:r>
              <a:rPr lang="en-US" sz="2800" dirty="0">
                <a:solidFill>
                  <a:srgbClr val="333E48"/>
                </a:solidFill>
              </a:rPr>
              <a:t>Click </a:t>
            </a:r>
            <a:r>
              <a:rPr lang="en-US" sz="2800" b="1" dirty="0">
                <a:solidFill>
                  <a:srgbClr val="333E48"/>
                </a:solidFill>
              </a:rPr>
              <a:t>Help Desk Chat</a:t>
            </a:r>
            <a:r>
              <a:rPr lang="en-US" sz="2800" dirty="0">
                <a:solidFill>
                  <a:srgbClr val="333E48"/>
                </a:solidFill>
              </a:rPr>
              <a:t> shortcut on your desktop or menu bar to launch the application</a:t>
            </a:r>
            <a:r>
              <a:rPr lang="en-US" sz="2800" dirty="0">
                <a:solidFill>
                  <a:srgbClr val="333E48"/>
                </a:solidFill>
                <a:effectLst/>
              </a:rPr>
              <a:t> </a:t>
            </a:r>
            <a:endParaRPr lang="en-US" sz="2800" dirty="0">
              <a:solidFill>
                <a:srgbClr val="333E48"/>
              </a:solidFill>
            </a:endParaRPr>
          </a:p>
        </p:txBody>
      </p:sp>
      <p:cxnSp>
        <p:nvCxnSpPr>
          <p:cNvPr id="10" name="Straight Connector 9"/>
          <p:cNvCxnSpPr/>
          <p:nvPr/>
        </p:nvCxnSpPr>
        <p:spPr>
          <a:xfrm>
            <a:off x="0" y="4180957"/>
            <a:ext cx="5334000" cy="0"/>
          </a:xfrm>
          <a:prstGeom prst="line">
            <a:avLst/>
          </a:prstGeom>
        </p:spPr>
        <p:style>
          <a:lnRef idx="3">
            <a:schemeClr val="dk1"/>
          </a:lnRef>
          <a:fillRef idx="0">
            <a:schemeClr val="dk1"/>
          </a:fillRef>
          <a:effectRef idx="2">
            <a:schemeClr val="dk1"/>
          </a:effectRef>
          <a:fontRef idx="minor">
            <a:schemeClr val="tx1"/>
          </a:fontRef>
        </p:style>
      </p:cxnSp>
      <p:sp>
        <p:nvSpPr>
          <p:cNvPr id="9" name="Oval 8"/>
          <p:cNvSpPr/>
          <p:nvPr/>
        </p:nvSpPr>
        <p:spPr>
          <a:xfrm>
            <a:off x="439511" y="1301442"/>
            <a:ext cx="1049047" cy="1049047"/>
          </a:xfrm>
          <a:prstGeom prst="ellipse">
            <a:avLst/>
          </a:prstGeom>
          <a:solidFill>
            <a:srgbClr val="759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9103" y="1427280"/>
            <a:ext cx="723014" cy="769441"/>
          </a:xfrm>
          <a:prstGeom prst="rect">
            <a:avLst/>
          </a:prstGeom>
          <a:noFill/>
        </p:spPr>
        <p:txBody>
          <a:bodyPr wrap="square" rtlCol="0">
            <a:spAutoFit/>
          </a:bodyPr>
          <a:lstStyle/>
          <a:p>
            <a:r>
              <a:rPr lang="en-US" sz="4400" b="1" dirty="0">
                <a:solidFill>
                  <a:schemeClr val="bg1"/>
                </a:solidFill>
              </a:rPr>
              <a:t>1.</a:t>
            </a:r>
          </a:p>
        </p:txBody>
      </p:sp>
      <p:sp>
        <p:nvSpPr>
          <p:cNvPr id="14" name="Oval 13"/>
          <p:cNvSpPr/>
          <p:nvPr/>
        </p:nvSpPr>
        <p:spPr>
          <a:xfrm>
            <a:off x="8767147" y="1344877"/>
            <a:ext cx="1234914" cy="1234914"/>
          </a:xfrm>
          <a:prstGeom prst="ellipse">
            <a:avLst/>
          </a:prstGeom>
          <a:solidFill>
            <a:srgbClr val="0B4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4898" y="822387"/>
            <a:ext cx="3635089" cy="2775561"/>
          </a:xfrm>
          <a:prstGeom prst="rect">
            <a:avLst/>
          </a:prstGeom>
        </p:spPr>
      </p:pic>
    </p:spTree>
    <p:extLst>
      <p:ext uri="{BB962C8B-B14F-4D97-AF65-F5344CB8AC3E}">
        <p14:creationId xmlns:p14="http://schemas.microsoft.com/office/powerpoint/2010/main" val="538939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086850" cy="6858000"/>
          </a:xfrm>
          <a:prstGeom prst="rect">
            <a:avLst/>
          </a:prstGeom>
          <a:solidFill>
            <a:srgbClr val="0070C0">
              <a:alpha val="1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511" y="2416094"/>
            <a:ext cx="6095999" cy="1325563"/>
          </a:xfrm>
        </p:spPr>
        <p:txBody>
          <a:bodyPr>
            <a:normAutofit fontScale="90000"/>
          </a:bodyPr>
          <a:lstStyle/>
          <a:p>
            <a:pPr>
              <a:lnSpc>
                <a:spcPct val="100000"/>
              </a:lnSpc>
            </a:pPr>
            <a:r>
              <a:rPr lang="en-US" b="1" dirty="0">
                <a:solidFill>
                  <a:srgbClr val="333E48"/>
                </a:solidFill>
              </a:rPr>
              <a:t>Complete Form to Initiate Chat</a:t>
            </a:r>
            <a:br>
              <a:rPr lang="en-US" dirty="0">
                <a:solidFill>
                  <a:srgbClr val="333E48"/>
                </a:solidFill>
              </a:rPr>
            </a:br>
            <a:endParaRPr lang="en-US" sz="2700" dirty="0">
              <a:solidFill>
                <a:srgbClr val="333E48"/>
              </a:solidFill>
            </a:endParaRPr>
          </a:p>
        </p:txBody>
      </p:sp>
      <p:sp>
        <p:nvSpPr>
          <p:cNvPr id="8" name="Rectangle 7"/>
          <p:cNvSpPr/>
          <p:nvPr/>
        </p:nvSpPr>
        <p:spPr>
          <a:xfrm>
            <a:off x="388483" y="4130594"/>
            <a:ext cx="5707517" cy="1815882"/>
          </a:xfrm>
          <a:prstGeom prst="rect">
            <a:avLst/>
          </a:prstGeom>
        </p:spPr>
        <p:txBody>
          <a:bodyPr wrap="square">
            <a:spAutoFit/>
          </a:bodyPr>
          <a:lstStyle/>
          <a:p>
            <a:r>
              <a:rPr lang="en-US" sz="2800" dirty="0">
                <a:solidFill>
                  <a:srgbClr val="333E48"/>
                </a:solidFill>
              </a:rPr>
              <a:t>Enter your contact information and a brief description your issue. Then click </a:t>
            </a:r>
            <a:r>
              <a:rPr lang="en-US" sz="2800" b="1" dirty="0">
                <a:solidFill>
                  <a:srgbClr val="333E48"/>
                </a:solidFill>
              </a:rPr>
              <a:t>Initiate Chat </a:t>
            </a:r>
            <a:r>
              <a:rPr lang="en-US" sz="2800" dirty="0">
                <a:solidFill>
                  <a:srgbClr val="333E48"/>
                </a:solidFill>
              </a:rPr>
              <a:t>to open a chat window.</a:t>
            </a:r>
            <a:r>
              <a:rPr lang="en-US" sz="2800" dirty="0">
                <a:solidFill>
                  <a:srgbClr val="333E48"/>
                </a:solidFill>
                <a:effectLst/>
              </a:rPr>
              <a:t> </a:t>
            </a:r>
            <a:endParaRPr lang="en-US" sz="2800" dirty="0">
              <a:solidFill>
                <a:srgbClr val="333E48"/>
              </a:solidFill>
            </a:endParaRPr>
          </a:p>
        </p:txBody>
      </p:sp>
      <p:cxnSp>
        <p:nvCxnSpPr>
          <p:cNvPr id="10" name="Straight Connector 9"/>
          <p:cNvCxnSpPr/>
          <p:nvPr/>
        </p:nvCxnSpPr>
        <p:spPr>
          <a:xfrm>
            <a:off x="0" y="3857625"/>
            <a:ext cx="5334000" cy="0"/>
          </a:xfrm>
          <a:prstGeom prst="line">
            <a:avLst/>
          </a:prstGeom>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4483" y="1372097"/>
            <a:ext cx="5501640" cy="4236720"/>
          </a:xfrm>
          <a:prstGeom prst="rect">
            <a:avLst/>
          </a:prstGeom>
        </p:spPr>
      </p:pic>
      <p:sp>
        <p:nvSpPr>
          <p:cNvPr id="7" name="Oval 6"/>
          <p:cNvSpPr/>
          <p:nvPr/>
        </p:nvSpPr>
        <p:spPr>
          <a:xfrm>
            <a:off x="439511" y="978110"/>
            <a:ext cx="1049047" cy="1049047"/>
          </a:xfrm>
          <a:prstGeom prst="ellipse">
            <a:avLst/>
          </a:prstGeom>
          <a:solidFill>
            <a:srgbClr val="759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39103" y="1103948"/>
            <a:ext cx="723014" cy="769441"/>
          </a:xfrm>
          <a:prstGeom prst="rect">
            <a:avLst/>
          </a:prstGeom>
          <a:noFill/>
        </p:spPr>
        <p:txBody>
          <a:bodyPr wrap="square" rtlCol="0">
            <a:spAutoFit/>
          </a:bodyPr>
          <a:lstStyle/>
          <a:p>
            <a:r>
              <a:rPr lang="en-US" sz="4400" b="1" dirty="0">
                <a:solidFill>
                  <a:schemeClr val="bg1"/>
                </a:solidFill>
              </a:rPr>
              <a:t>2.</a:t>
            </a:r>
          </a:p>
        </p:txBody>
      </p:sp>
    </p:spTree>
    <p:extLst>
      <p:ext uri="{BB962C8B-B14F-4D97-AF65-F5344CB8AC3E}">
        <p14:creationId xmlns:p14="http://schemas.microsoft.com/office/powerpoint/2010/main" val="560261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086850" cy="6858000"/>
          </a:xfrm>
          <a:prstGeom prst="rect">
            <a:avLst/>
          </a:prstGeom>
          <a:solidFill>
            <a:srgbClr val="0070C0">
              <a:alpha val="1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511" y="2326136"/>
            <a:ext cx="6095999" cy="1325563"/>
          </a:xfrm>
        </p:spPr>
        <p:txBody>
          <a:bodyPr>
            <a:normAutofit fontScale="90000"/>
          </a:bodyPr>
          <a:lstStyle/>
          <a:p>
            <a:pPr>
              <a:lnSpc>
                <a:spcPct val="100000"/>
              </a:lnSpc>
            </a:pPr>
            <a:br>
              <a:rPr lang="en-US" b="1" dirty="0">
                <a:solidFill>
                  <a:srgbClr val="333E48"/>
                </a:solidFill>
              </a:rPr>
            </a:br>
            <a:r>
              <a:rPr lang="en-US" b="1" dirty="0">
                <a:solidFill>
                  <a:srgbClr val="333E48"/>
                </a:solidFill>
              </a:rPr>
              <a:t>Start Live Chat!</a:t>
            </a:r>
            <a:r>
              <a:rPr lang="en-US" dirty="0">
                <a:solidFill>
                  <a:srgbClr val="333E48"/>
                </a:solidFill>
                <a:effectLst/>
              </a:rPr>
              <a:t> </a:t>
            </a:r>
            <a:br>
              <a:rPr lang="en-US" dirty="0">
                <a:solidFill>
                  <a:srgbClr val="333E48"/>
                </a:solidFill>
              </a:rPr>
            </a:br>
            <a:endParaRPr lang="en-US" sz="2700" dirty="0">
              <a:solidFill>
                <a:srgbClr val="333E48"/>
              </a:solidFill>
            </a:endParaRPr>
          </a:p>
        </p:txBody>
      </p:sp>
      <p:sp>
        <p:nvSpPr>
          <p:cNvPr id="8" name="Rectangle 7"/>
          <p:cNvSpPr/>
          <p:nvPr/>
        </p:nvSpPr>
        <p:spPr>
          <a:xfrm>
            <a:off x="388483" y="4040636"/>
            <a:ext cx="6096000" cy="1384995"/>
          </a:xfrm>
          <a:prstGeom prst="rect">
            <a:avLst/>
          </a:prstGeom>
        </p:spPr>
        <p:txBody>
          <a:bodyPr>
            <a:spAutoFit/>
          </a:bodyPr>
          <a:lstStyle/>
          <a:p>
            <a:r>
              <a:rPr lang="en-US" sz="2800" dirty="0">
                <a:solidFill>
                  <a:srgbClr val="333E48"/>
                </a:solidFill>
              </a:rPr>
              <a:t>Begin typing to start your conversation with our Help Desk technician.</a:t>
            </a:r>
          </a:p>
        </p:txBody>
      </p:sp>
      <p:cxnSp>
        <p:nvCxnSpPr>
          <p:cNvPr id="10" name="Straight Connector 9"/>
          <p:cNvCxnSpPr/>
          <p:nvPr/>
        </p:nvCxnSpPr>
        <p:spPr>
          <a:xfrm>
            <a:off x="0" y="3767667"/>
            <a:ext cx="5334000" cy="0"/>
          </a:xfrm>
          <a:prstGeom prst="line">
            <a:avLst/>
          </a:prstGeom>
        </p:spPr>
        <p:style>
          <a:lnRef idx="3">
            <a:schemeClr val="dk1"/>
          </a:lnRef>
          <a:fillRef idx="0">
            <a:schemeClr val="dk1"/>
          </a:fillRef>
          <a:effectRef idx="2">
            <a:schemeClr val="dk1"/>
          </a:effectRef>
          <a:fontRef idx="minor">
            <a:schemeClr val="tx1"/>
          </a:fontRef>
        </p:style>
      </p:cxnSp>
      <p:sp>
        <p:nvSpPr>
          <p:cNvPr id="7" name="Oval 6"/>
          <p:cNvSpPr/>
          <p:nvPr/>
        </p:nvSpPr>
        <p:spPr>
          <a:xfrm>
            <a:off x="439511" y="1412675"/>
            <a:ext cx="1049047" cy="1049047"/>
          </a:xfrm>
          <a:prstGeom prst="ellipse">
            <a:avLst/>
          </a:prstGeom>
          <a:solidFill>
            <a:srgbClr val="759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39103" y="1538513"/>
            <a:ext cx="723014" cy="769441"/>
          </a:xfrm>
          <a:prstGeom prst="rect">
            <a:avLst/>
          </a:prstGeom>
          <a:noFill/>
        </p:spPr>
        <p:txBody>
          <a:bodyPr wrap="square" rtlCol="0">
            <a:spAutoFit/>
          </a:bodyPr>
          <a:lstStyle/>
          <a:p>
            <a:r>
              <a:rPr lang="en-US" sz="4400" b="1" dirty="0">
                <a:solidFill>
                  <a:schemeClr val="bg1"/>
                </a:solidFill>
              </a:rPr>
              <a:t>3.</a:t>
            </a:r>
          </a:p>
        </p:txBody>
      </p:sp>
      <p:pic>
        <p:nvPicPr>
          <p:cNvPr id="1026" name="Picture 2">
            <a:extLst>
              <a:ext uri="{FF2B5EF4-FFF2-40B4-BE49-F238E27FC236}">
                <a16:creationId xmlns:a16="http://schemas.microsoft.com/office/drawing/2014/main" id="{E80126F9-00D2-4934-AD93-62855E435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4804" y="409575"/>
            <a:ext cx="3343275" cy="60388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CF30F35-4E3B-48BF-F81C-CBA9351A0473}"/>
              </a:ext>
            </a:extLst>
          </p:cNvPr>
          <p:cNvSpPr/>
          <p:nvPr/>
        </p:nvSpPr>
        <p:spPr>
          <a:xfrm>
            <a:off x="33772" y="0"/>
            <a:ext cx="9086850" cy="6858000"/>
          </a:xfrm>
          <a:prstGeom prst="rect">
            <a:avLst/>
          </a:prstGeom>
          <a:solidFill>
            <a:srgbClr val="0070C0">
              <a:alpha val="1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3355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60e92f7-e538-4786-83e6-56476dd81f4d" xsi:nil="true"/>
    <lcf76f155ced4ddcb4097134ff3c332f xmlns="6eedc5aa-9672-41ac-9249-fad465f5ebc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567B365DB0924989ECCEF847936607" ma:contentTypeVersion="15" ma:contentTypeDescription="Create a new document." ma:contentTypeScope="" ma:versionID="41ecf572db23c996f7c4e78b3df7d2a2">
  <xsd:schema xmlns:xsd="http://www.w3.org/2001/XMLSchema" xmlns:xs="http://www.w3.org/2001/XMLSchema" xmlns:p="http://schemas.microsoft.com/office/2006/metadata/properties" xmlns:ns2="6eedc5aa-9672-41ac-9249-fad465f5ebc5" xmlns:ns3="860e92f7-e538-4786-83e6-56476dd81f4d" targetNamespace="http://schemas.microsoft.com/office/2006/metadata/properties" ma:root="true" ma:fieldsID="427b3d62767aacf94b449fc7943a61f3" ns2:_="" ns3:_="">
    <xsd:import namespace="6eedc5aa-9672-41ac-9249-fad465f5ebc5"/>
    <xsd:import namespace="860e92f7-e538-4786-83e6-56476dd81f4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edc5aa-9672-41ac-9249-fad465f5eb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d817a68-6e49-40e4-8b13-6f8e1bea6368"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0e92f7-e538-4786-83e6-56476dd81f4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6b2e017-322a-4bc4-b99f-93ef26cba5f8}" ma:internalName="TaxCatchAll" ma:showField="CatchAllData" ma:web="860e92f7-e538-4786-83e6-56476dd81f4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3EDB2E-1D42-4C4C-BB9F-E1125185134B}">
  <ds:schemaRefs>
    <ds:schemaRef ds:uri="http://schemas.microsoft.com/office/2006/metadata/properties"/>
    <ds:schemaRef ds:uri="http://schemas.microsoft.com/office/infopath/2007/PartnerControls"/>
    <ds:schemaRef ds:uri="860e92f7-e538-4786-83e6-56476dd81f4d"/>
    <ds:schemaRef ds:uri="6eedc5aa-9672-41ac-9249-fad465f5ebc5"/>
  </ds:schemaRefs>
</ds:datastoreItem>
</file>

<file path=customXml/itemProps2.xml><?xml version="1.0" encoding="utf-8"?>
<ds:datastoreItem xmlns:ds="http://schemas.openxmlformats.org/officeDocument/2006/customXml" ds:itemID="{02556B9F-8CB2-4B51-B0D9-198524BB0219}">
  <ds:schemaRefs>
    <ds:schemaRef ds:uri="http://schemas.microsoft.com/sharepoint/v3/contenttype/forms"/>
  </ds:schemaRefs>
</ds:datastoreItem>
</file>

<file path=customXml/itemProps3.xml><?xml version="1.0" encoding="utf-8"?>
<ds:datastoreItem xmlns:ds="http://schemas.openxmlformats.org/officeDocument/2006/customXml" ds:itemID="{639FA1BC-141E-4E2E-B42D-2FD76C5139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edc5aa-9672-41ac-9249-fad465f5ebc5"/>
    <ds:schemaRef ds:uri="860e92f7-e538-4786-83e6-56476dd81f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645</TotalTime>
  <Words>562</Words>
  <Application>Microsoft Office PowerPoint</Application>
  <PresentationFormat>Widescreen</PresentationFormat>
  <Paragraphs>57</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Century Gothic</vt:lpstr>
      <vt:lpstr>Wingdings</vt:lpstr>
      <vt:lpstr>Wingdings 3</vt:lpstr>
      <vt:lpstr>Ion Boardroom</vt:lpstr>
      <vt:lpstr>Help Desk Overview</vt:lpstr>
      <vt:lpstr>Contacting the Help Desk</vt:lpstr>
      <vt:lpstr>How to Use  Help Desk Chat</vt:lpstr>
      <vt:lpstr>Why Chat?</vt:lpstr>
      <vt:lpstr>Launch Help Desk  Chat Application </vt:lpstr>
      <vt:lpstr>Complete Form to Initiate Chat </vt:lpstr>
      <vt:lpstr> Start Live Chat!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Garrepy</dc:creator>
  <cp:lastModifiedBy>Michelle Brennan</cp:lastModifiedBy>
  <cp:revision>54</cp:revision>
  <dcterms:created xsi:type="dcterms:W3CDTF">2017-04-25T14:05:41Z</dcterms:created>
  <dcterms:modified xsi:type="dcterms:W3CDTF">2025-03-26T19:29:11Z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0x010100F5567B365DB0924989ECCEF847936607</vt:lpwstr>
  </property>
</Properties>
</file>